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6" r:id="rId2"/>
    <p:sldId id="267" r:id="rId3"/>
    <p:sldId id="258" r:id="rId4"/>
    <p:sldId id="260" r:id="rId5"/>
    <p:sldId id="268" r:id="rId6"/>
    <p:sldId id="269" r:id="rId7"/>
    <p:sldId id="279" r:id="rId8"/>
    <p:sldId id="263" r:id="rId9"/>
    <p:sldId id="280" r:id="rId10"/>
    <p:sldId id="264" r:id="rId11"/>
    <p:sldId id="281" r:id="rId12"/>
    <p:sldId id="270" r:id="rId13"/>
    <p:sldId id="274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8AAD60-2FA2-4787-9470-5B25BF4B25B1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58970-C6A3-4C8D-9447-65A1286621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09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858970-C6A3-4C8D-9447-65A1286621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317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21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94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28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63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1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426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36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695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6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772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85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EF5AA-A7B9-4719-977B-6A9B93A06224}" type="datetimeFigureOut">
              <a:rPr lang="en-US" smtClean="0"/>
              <a:t>9/17/2021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A6C2E-FE72-48A8-84E2-0E515D0AA3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4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20" y="0"/>
            <a:ext cx="914752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3520" y="381000"/>
            <a:ext cx="91475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THCS NGUYỄN THỊ HƯƠNG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066800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MÔN GIÁO DỤC CÔNG DÂN 7</a:t>
            </a:r>
            <a:endParaRPr lang="en-US" sz="2800" b="1" dirty="0">
              <a:solidFill>
                <a:schemeClr val="accent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3520" y="2362200"/>
            <a:ext cx="91475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 2</a:t>
            </a:r>
          </a:p>
          <a:p>
            <a:pPr algn="ctr"/>
            <a:r>
              <a:rPr lang="en-US" sz="5400" b="1" i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TRUNG THỰC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6096000"/>
            <a:ext cx="91475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GIÁO VIÊN: NGUYỄN QUỐC THỊNH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2652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7181" y="304800"/>
            <a:ext cx="8529638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2.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biểu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hiện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7181" y="1905000"/>
            <a:ext cx="8529638" cy="33681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sz="5400" dirty="0" smtClean="0">
                <a:latin typeface="Times New Roman" pitchFamily="18" charset="0"/>
                <a:cs typeface="Times New Roman" pitchFamily="18" charset="0"/>
              </a:rPr>
              <a:t>gay thẳng, thật thà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dám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 smtClean="0">
                <a:latin typeface="Times New Roman" pitchFamily="18" charset="0"/>
                <a:cs typeface="Times New Roman" pitchFamily="18" charset="0"/>
              </a:rPr>
              <a:t>dũng cảm nhận lỗi khi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 smtClean="0">
                <a:latin typeface="Times New Roman" pitchFamily="18" charset="0"/>
                <a:cs typeface="Times New Roman" pitchFamily="18" charset="0"/>
              </a:rPr>
              <a:t>mình mắc khuyết điểm.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129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75127" y="1"/>
            <a:ext cx="6630473" cy="5024436"/>
          </a:xfrm>
          <a:prstGeom prst="cloudCallout">
            <a:avLst>
              <a:gd name="adj1" fmla="val 44194"/>
              <a:gd name="adj2" fmla="val 613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endParaRPr lang="en-US" sz="3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vi-VN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Tuy nhiên, trong một số trường hợp, không nói đúng sự thật mà vẫn là hành vi trung thực? 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Cho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ví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dụ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3934097"/>
            <a:ext cx="2923903" cy="2923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8108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vi-VN" dirty="0"/>
          </a:p>
        </p:txBody>
      </p:sp>
      <p:sp>
        <p:nvSpPr>
          <p:cNvPr id="5" name="Rectangle 4"/>
          <p:cNvSpPr/>
          <p:nvPr/>
        </p:nvSpPr>
        <p:spPr>
          <a:xfrm>
            <a:off x="307181" y="304800"/>
            <a:ext cx="8529638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3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. Ý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nghĩa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124" y="1676400"/>
            <a:ext cx="9112876" cy="5029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- Sống trung thực giúp ta nâng cao phẩm giá.</a:t>
            </a:r>
          </a:p>
          <a:p>
            <a:r>
              <a:rPr lang="vi-VN" sz="4400" dirty="0" smtClean="0">
                <a:latin typeface="Times New Roman" pitchFamily="18" charset="0"/>
                <a:cs typeface="Times New Roman" pitchFamily="18" charset="0"/>
              </a:rPr>
              <a:t>- Làm lành mạnh các mối quan hệ xã hội được mọi người tin yêu, kính trọng.</a:t>
            </a:r>
            <a:endParaRPr lang="vi-VN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36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7" name="Cloud Callout 6"/>
          <p:cNvSpPr/>
          <p:nvPr/>
        </p:nvSpPr>
        <p:spPr>
          <a:xfrm>
            <a:off x="75127" y="152400"/>
            <a:ext cx="5533481" cy="4191000"/>
          </a:xfrm>
          <a:prstGeom prst="cloudCallout">
            <a:avLst>
              <a:gd name="adj1" fmla="val 44194"/>
              <a:gd name="adj2" fmla="val 6138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lnSpc>
                <a:spcPct val="150000"/>
              </a:lnSpc>
              <a:defRPr/>
            </a:pPr>
            <a:endParaRPr lang="en-US" sz="3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  <a:defRPr/>
            </a:pP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LÀ </a:t>
            </a:r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HỌC SINH EM CẦN RÈN LUYỆN TÍNH </a:t>
            </a: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TRUNG THỰC NHƯ </a:t>
            </a:r>
            <a:r>
              <a:rPr lang="en-US" sz="3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THẾ NÀO?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5178" y="3190875"/>
            <a:ext cx="3667125" cy="366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93439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20" y="0"/>
            <a:ext cx="914752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79339" y="190500"/>
            <a:ext cx="6669262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cap="all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*</a:t>
            </a:r>
            <a:r>
              <a:rPr lang="en-US" sz="4800" b="1" cap="all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Dặn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dò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676400"/>
            <a:ext cx="9143999" cy="4572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71500" indent="-571500">
              <a:buFontTx/>
              <a:buChar char="-"/>
            </a:pP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pPr marL="571500" indent="-571500">
              <a:buFontTx/>
              <a:buChar char="-"/>
            </a:pP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3.</a:t>
            </a:r>
          </a:p>
          <a:p>
            <a:pPr marL="571500" indent="-571500">
              <a:buFontTx/>
              <a:buChar char="-"/>
            </a:pP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tục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ngữ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châm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ngôn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vi-VN" sz="6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033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20" y="0"/>
            <a:ext cx="914752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90500"/>
            <a:ext cx="9144000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I. TÌM HIỂU TRUYỆN 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ĐỌC</a:t>
            </a:r>
          </a:p>
        </p:txBody>
      </p:sp>
      <p:sp>
        <p:nvSpPr>
          <p:cNvPr id="6" name="Rectangle 5"/>
          <p:cNvSpPr/>
          <p:nvPr/>
        </p:nvSpPr>
        <p:spPr>
          <a:xfrm>
            <a:off x="331333" y="1350497"/>
            <a:ext cx="8529638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SỰ CÔNG MINH, CHÍNH TRỰC CỦA MỘT NHÂN TÀI 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loud Callout 7"/>
          <p:cNvSpPr/>
          <p:nvPr/>
        </p:nvSpPr>
        <p:spPr>
          <a:xfrm>
            <a:off x="609600" y="2819400"/>
            <a:ext cx="3884440" cy="3276600"/>
          </a:xfrm>
          <a:prstGeom prst="cloudCallout">
            <a:avLst>
              <a:gd name="adj1" fmla="val 67046"/>
              <a:gd name="adj2" fmla="val 2306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algn="ctr" eaLnBrk="1" hangingPunct="1">
              <a:lnSpc>
                <a:spcPct val="80000"/>
              </a:lnSpc>
              <a:spcBef>
                <a:spcPct val="20000"/>
              </a:spcBef>
              <a:defRPr/>
            </a:pPr>
            <a:r>
              <a:rPr lang="pt-BR" sz="3600" b="1" i="1" dirty="0" smtClean="0">
                <a:solidFill>
                  <a:srgbClr val="0066FF"/>
                </a:solidFill>
                <a:latin typeface="Arial" pitchFamily="34" charset="0"/>
                <a:cs typeface="Arial" pitchFamily="34" charset="0"/>
              </a:rPr>
              <a:t>Mi-keng-lăng-giơ là ai?</a:t>
            </a:r>
            <a:endParaRPr lang="pt-BR" sz="3600" b="1" i="1" dirty="0">
              <a:solidFill>
                <a:srgbClr val="0066FF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Michelangelo - người khổng lồ của thời đại Phục Hư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653937"/>
            <a:ext cx="3316224" cy="3901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796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381000" y="0"/>
            <a:ext cx="8458200" cy="6858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vi-VN" sz="5400" dirty="0"/>
              <a:t>Michelangelo di Lodovico Buonarroti </a:t>
            </a:r>
            <a:r>
              <a:rPr lang="vi-VN" sz="5400" dirty="0" smtClean="0"/>
              <a:t>Simoni</a:t>
            </a:r>
            <a:r>
              <a:rPr lang="vi-VN" sz="5400" dirty="0"/>
              <a:t> (6 tháng 3 năm 1475 – 18 tháng 2 năm 1564), thường được gọi là Michelangelo, là một 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vi-VN" sz="5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sz="5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điêu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khắc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vi-VN" sz="5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vi-VN" sz="5400" dirty="0">
                <a:latin typeface="Times New Roman" pitchFamily="18" charset="0"/>
                <a:cs typeface="Times New Roman" pitchFamily="18" charset="0"/>
              </a:rPr>
              <a:t>nhà thơ và 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kỹ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sư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dirty="0" smtClean="0">
                <a:latin typeface="Times New Roman" pitchFamily="18" charset="0"/>
                <a:cs typeface="Times New Roman" pitchFamily="18" charset="0"/>
              </a:rPr>
              <a:t>thời </a:t>
            </a:r>
            <a:r>
              <a:rPr lang="vi-VN" sz="5400" dirty="0">
                <a:latin typeface="Times New Roman" pitchFamily="18" charset="0"/>
                <a:cs typeface="Times New Roman" pitchFamily="18" charset="0"/>
              </a:rPr>
              <a:t>kỳ 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hưng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Ý.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2268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17417" y="0"/>
            <a:ext cx="9144000" cy="6858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       </a:t>
            </a:r>
            <a:br>
              <a:rPr lang="en-US" dirty="0" smtClean="0"/>
            </a:br>
            <a:endParaRPr lang="en-US" dirty="0"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0575" y="533400"/>
            <a:ext cx="8529638" cy="1828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Bra-man-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ã </a:t>
            </a:r>
            <a:r>
              <a:rPr lang="vi-VN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ối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-ken-l</a:t>
            </a:r>
            <a:r>
              <a:rPr lang="vi-VN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ng-gi</a:t>
            </a:r>
            <a:r>
              <a:rPr lang="vi-VN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4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0" y="3276600"/>
            <a:ext cx="914400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1800" dirty="0"/>
              <a:t>         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Bra-man-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tơ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vi-VN" sz="5400" b="1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hại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54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ến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-ken-l</a:t>
            </a:r>
            <a:r>
              <a:rPr lang="vi-VN" sz="54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ng-gi</a:t>
            </a:r>
            <a:r>
              <a:rPr lang="vi-VN" sz="5400" b="1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899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17417" y="0"/>
            <a:ext cx="9144000" cy="6858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       </a:t>
            </a:r>
            <a:br>
              <a:rPr lang="en-US" dirty="0" smtClean="0"/>
            </a:br>
            <a:endParaRPr lang="en-US" dirty="0"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9156" y="381000"/>
            <a:ext cx="8529638" cy="1828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Bra-man-t</a:t>
            </a:r>
            <a:r>
              <a:rPr lang="vi-VN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ộ 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4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13"/>
          <p:cNvSpPr txBox="1">
            <a:spLocks noChangeArrowheads="1"/>
          </p:cNvSpPr>
          <p:nvPr/>
        </p:nvSpPr>
        <p:spPr bwMode="auto">
          <a:xfrm>
            <a:off x="-1" y="2904830"/>
            <a:ext cx="9161417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400" dirty="0"/>
              <a:t>         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Bra-man-t</a:t>
            </a:r>
            <a:r>
              <a:rPr lang="vi-VN" sz="6000" b="1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-ken-l</a:t>
            </a:r>
            <a:r>
              <a:rPr lang="vi-VN" sz="6000" b="1" dirty="0" smtClean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ng-gi</a:t>
            </a:r>
            <a:r>
              <a:rPr lang="vi-VN" sz="6000" b="1" dirty="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lẫy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lừng,lấn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09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17417" y="0"/>
            <a:ext cx="9144000" cy="685800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       </a:t>
            </a:r>
            <a:br>
              <a:rPr lang="en-US" dirty="0" smtClean="0"/>
            </a:br>
            <a:endParaRPr lang="en-US" dirty="0"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5760" y="228600"/>
            <a:ext cx="8529638" cy="18288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spcBef>
                <a:spcPct val="50000"/>
              </a:spcBef>
            </a:pP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-ken-l</a:t>
            </a:r>
            <a:r>
              <a:rPr lang="vi-VN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-g</a:t>
            </a:r>
            <a:r>
              <a:rPr lang="vi-VN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ã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thái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ộ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nh</a:t>
            </a:r>
            <a:r>
              <a:rPr lang="vi-VN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ối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Bra-man-t</a:t>
            </a:r>
            <a:r>
              <a:rPr lang="vi-VN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ng</a:t>
            </a:r>
            <a:r>
              <a:rPr lang="vi-VN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vốn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kình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ịch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40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b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325279" y="2551837"/>
            <a:ext cx="8610600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/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-ken-l</a:t>
            </a:r>
            <a:r>
              <a:rPr lang="vi-VN" sz="6000" b="1" dirty="0">
                <a:latin typeface="Times New Roman" pitchFamily="18" charset="0"/>
                <a:cs typeface="Times New Roman" pitchFamily="18" charset="0"/>
              </a:rPr>
              <a:t>ă</a:t>
            </a:r>
            <a:r>
              <a:rPr lang="en-US" sz="6000" b="1" dirty="0" err="1">
                <a:latin typeface="Times New Roman" pitchFamily="18" charset="0"/>
                <a:cs typeface="Times New Roman" pitchFamily="18" charset="0"/>
              </a:rPr>
              <a:t>ng-gi</a:t>
            </a:r>
            <a:r>
              <a:rPr lang="vi-VN" sz="6000" b="1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6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mtClean="0">
                <a:latin typeface="Times New Roman" pitchFamily="18" charset="0"/>
                <a:cs typeface="Times New Roman" pitchFamily="18" charset="0"/>
              </a:rPr>
              <a:t>vô </a:t>
            </a:r>
            <a:r>
              <a:rPr lang="en-US" sz="60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>
                <a:latin typeface="Times New Roman" pitchFamily="18" charset="0"/>
                <a:cs typeface="Times New Roman" pitchFamily="18" charset="0"/>
              </a:rPr>
              <a:t>tức</a:t>
            </a:r>
            <a:r>
              <a:rPr lang="en-US" sz="6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giận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60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smtClean="0">
                <a:latin typeface="Times New Roman" pitchFamily="18" charset="0"/>
                <a:cs typeface="Times New Roman" pitchFamily="18" charset="0"/>
              </a:rPr>
              <a:t>Bra-man-tơ</a:t>
            </a:r>
            <a:r>
              <a:rPr lang="en-US" sz="6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6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497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20" y="0"/>
            <a:ext cx="914752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90500"/>
            <a:ext cx="9144000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I. TÌM HIỂU TRUYỆN 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ĐỌC</a:t>
            </a:r>
          </a:p>
        </p:txBody>
      </p:sp>
      <p:sp>
        <p:nvSpPr>
          <p:cNvPr id="6" name="Rectangle 5"/>
          <p:cNvSpPr/>
          <p:nvPr/>
        </p:nvSpPr>
        <p:spPr>
          <a:xfrm>
            <a:off x="331333" y="1350497"/>
            <a:ext cx="8529638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3600" b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* S</a:t>
            </a:r>
            <a:r>
              <a:rPr lang="en-US" sz="3600" b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ự công minh, chính trực của một nhân tài </a:t>
            </a:r>
            <a:endParaRPr lang="en-US" sz="36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9018" y="2819400"/>
            <a:ext cx="9124982" cy="399620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r>
              <a:rPr lang="fr-FR" sz="4800" dirty="0" smtClean="0">
                <a:latin typeface="Times New Roman" pitchFamily="18" charset="0"/>
                <a:cs typeface="Times New Roman" pitchFamily="18" charset="0"/>
              </a:rPr>
              <a:t>=&gt; Mi-</a:t>
            </a:r>
            <a:r>
              <a:rPr lang="fr-FR" sz="4800" dirty="0" err="1" smtClean="0">
                <a:latin typeface="Times New Roman" pitchFamily="18" charset="0"/>
                <a:cs typeface="Times New Roman" pitchFamily="18" charset="0"/>
              </a:rPr>
              <a:t>ken</a:t>
            </a:r>
            <a:r>
              <a:rPr lang="fr-FR" sz="4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4800" dirty="0" err="1" smtClean="0">
                <a:latin typeface="Times New Roman" pitchFamily="18" charset="0"/>
                <a:cs typeface="Times New Roman" pitchFamily="18" charset="0"/>
              </a:rPr>
              <a:t>lăng-giơ</a:t>
            </a:r>
            <a:r>
              <a:rPr lang="fr-FR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thắn,luôn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thật,không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khách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khi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4800" dirty="0" err="1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fr-FR" sz="4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03240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       </a:t>
            </a:r>
            <a:br>
              <a:rPr lang="en-US" dirty="0" smtClean="0"/>
            </a:br>
            <a:endParaRPr lang="en-US" dirty="0"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90500"/>
            <a:ext cx="9144000" cy="990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Ii.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Nội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dung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bài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học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endParaRPr lang="en-US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9562" y="1236518"/>
            <a:ext cx="8529638" cy="11430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1.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thế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nào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là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trung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thực</a:t>
            </a:r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?</a:t>
            </a:r>
            <a:endParaRPr lang="en-US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2756262"/>
            <a:ext cx="9144000" cy="336813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uôn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tôn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lẽ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5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622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2" descr="Bouquet"/>
          <p:cNvSpPr txBox="1">
            <a:spLocks noChangeArrowheads="1"/>
          </p:cNvSpPr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dirty="0"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4800" y="1295400"/>
            <a:ext cx="8534400" cy="441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just">
              <a:defRPr/>
            </a:pPr>
            <a:r>
              <a:rPr lang="en-US" sz="4000" b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kể tên một vài việc làm thể hiên tính trung thực trong học tập, </a:t>
            </a:r>
            <a:r>
              <a:rPr lang="en-US" sz="3600" b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trong mối quan hệ với mọi người, </a:t>
            </a:r>
            <a:r>
              <a:rPr lang="en-US" sz="4000" b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trong hành động mà em biết? </a:t>
            </a:r>
            <a:endParaRPr lang="en-US" sz="4000" b="1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27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388</Words>
  <Application>Microsoft Office PowerPoint</Application>
  <PresentationFormat>On-screen Show (4:3)</PresentationFormat>
  <Paragraphs>43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Windows User</cp:lastModifiedBy>
  <cp:revision>32</cp:revision>
  <dcterms:created xsi:type="dcterms:W3CDTF">2020-09-13T16:25:12Z</dcterms:created>
  <dcterms:modified xsi:type="dcterms:W3CDTF">2021-09-17T04:06:49Z</dcterms:modified>
  <cp:contentStatus/>
</cp:coreProperties>
</file>